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3" autoAdjust="0"/>
    <p:restoredTop sz="94660"/>
  </p:normalViewPr>
  <p:slideViewPr>
    <p:cSldViewPr snapToGrid="0">
      <p:cViewPr varScale="1">
        <p:scale>
          <a:sx n="63" d="100"/>
          <a:sy n="63" d="100"/>
        </p:scale>
        <p:origin x="9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A1C0-F377-4685-A93D-50C20466D376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CCB1-7786-4A85-BA49-A37674AF1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643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A1C0-F377-4685-A93D-50C20466D376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CCB1-7786-4A85-BA49-A37674AF1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233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A1C0-F377-4685-A93D-50C20466D376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CCB1-7786-4A85-BA49-A37674AF1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375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A1C0-F377-4685-A93D-50C20466D376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CCB1-7786-4A85-BA49-A37674AF1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759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A1C0-F377-4685-A93D-50C20466D376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CCB1-7786-4A85-BA49-A37674AF1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09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A1C0-F377-4685-A93D-50C20466D376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CCB1-7786-4A85-BA49-A37674AF1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78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A1C0-F377-4685-A93D-50C20466D376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CCB1-7786-4A85-BA49-A37674AF1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779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A1C0-F377-4685-A93D-50C20466D376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CCB1-7786-4A85-BA49-A37674AF1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75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A1C0-F377-4685-A93D-50C20466D376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CCB1-7786-4A85-BA49-A37674AF1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465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A1C0-F377-4685-A93D-50C20466D376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CCB1-7786-4A85-BA49-A37674AF1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847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A1C0-F377-4685-A93D-50C20466D376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0CCB1-7786-4A85-BA49-A37674AF1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20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2A1C0-F377-4685-A93D-50C20466D376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0CCB1-7786-4A85-BA49-A37674AF1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79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12763"/>
            <a:ext cx="9144000" cy="23876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282723"/>
            <a:ext cx="9144000" cy="1655762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Прошедшее и будущее  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глагола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016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9829" y="551543"/>
            <a:ext cx="10218057" cy="88537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Прошедшее категорическое время глагола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7029" y="1814285"/>
            <a:ext cx="11030857" cy="4688115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Прошедшее категорическое время в турецком языке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употребляется,когда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речь идет об однократном действии в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прошлом.Образуется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оно при помощи присоединения к основе глагола аффикса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8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личных аффиксов 2 степени.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уже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поняли,что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аффикса есть восемь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вариантов.Если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 глагола заканчивается на глухую согласную                  (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минаем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FISTIKÇI, ŞAHAP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),то аффикс начинается с согласной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.Ну а варианты гласной(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ı, i,u,ü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зависят от закона гармонии гласных.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аффиксы 2ой степени? Они </a:t>
            </a:r>
            <a:r>
              <a:rPr lang="ru-RU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присоединяются к аффиксу прошедшего времени и показывают лицо </a:t>
            </a:r>
            <a:r>
              <a:rPr lang="ru-RU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глагола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.Их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надо запомнит.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87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1040" y="335281"/>
            <a:ext cx="11125200" cy="92963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Аффиксы 2-й степени и прошедшего времени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1040" y="1417320"/>
            <a:ext cx="11125200" cy="4632960"/>
          </a:xfrm>
        </p:spPr>
        <p:txBody>
          <a:bodyPr/>
          <a:lstStyle/>
          <a:p>
            <a:pPr algn="l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Ben 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Biz       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  <a:p>
            <a:pPr algn="l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Sen 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-n                 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3000" b="1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3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O     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                  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Onlar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-la</a:t>
            </a:r>
            <a:r>
              <a:rPr lang="en-US" sz="30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259801"/>
              </p:ext>
            </p:extLst>
          </p:nvPr>
        </p:nvGraphicFramePr>
        <p:xfrm>
          <a:off x="822960" y="3169920"/>
          <a:ext cx="1071372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8430"/>
                <a:gridCol w="2183130"/>
                <a:gridCol w="3173730"/>
                <a:gridCol w="2678430"/>
              </a:tblGrid>
              <a:tr h="32342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 yazdım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gittim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doktor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oldum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 güldüm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631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yazdın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gittin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doktor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oldun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güidün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631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yazdı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gitti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doktor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oldu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güldü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631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yazdık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gittik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doktor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olduk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güldük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6316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yazdınız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gittiniz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doktor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oldunuz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güldünüz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6316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Onlar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yazdılar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Onlar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gittiler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Onlar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doktor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oldular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güldüler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334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5920" y="147003"/>
            <a:ext cx="9144000" cy="145319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Отрицательная форма глагола в прошедшем времени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8640" y="1859280"/>
            <a:ext cx="11292840" cy="4693920"/>
          </a:xfrm>
        </p:spPr>
        <p:txBody>
          <a:bodyPr/>
          <a:lstStyle/>
          <a:p>
            <a:pPr algn="l"/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Отрицание в прошедшем времени образуется при помощи присоединения к основе глагола отрицательной частицы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ma/me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,аффикса прошедшего времени(в двух вариантах 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dı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)и личных аффиксов второй степени.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ГЛАГ.+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MA/ME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en-US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+Л.Аф.2</a:t>
            </a:r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350768"/>
              </p:ext>
            </p:extLst>
          </p:nvPr>
        </p:nvGraphicFramePr>
        <p:xfrm>
          <a:off x="914400" y="3810000"/>
          <a:ext cx="643128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76600"/>
                <a:gridCol w="3154680"/>
              </a:tblGrid>
              <a:tr h="37782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 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yaz</a:t>
                      </a:r>
                      <a:r>
                        <a:rPr lang="en-US" sz="2400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dım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</a:t>
                      </a:r>
                      <a:r>
                        <a:rPr lang="en-US" sz="2400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edim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631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yaz</a:t>
                      </a:r>
                      <a:r>
                        <a:rPr lang="en-US" sz="2400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dın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</a:t>
                      </a:r>
                      <a:r>
                        <a:rPr lang="en-US" sz="2400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631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yaz</a:t>
                      </a:r>
                      <a:r>
                        <a:rPr lang="en-US" sz="2400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dı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</a:t>
                      </a:r>
                      <a:r>
                        <a:rPr lang="en-US" sz="2400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631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yaz</a:t>
                      </a:r>
                      <a:r>
                        <a:rPr lang="en-US" sz="2400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adık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</a:t>
                      </a:r>
                      <a:r>
                        <a:rPr lang="en-US" sz="2400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6316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yaz</a:t>
                      </a:r>
                      <a:r>
                        <a:rPr lang="en-US" sz="2400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dınız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</a:t>
                      </a:r>
                      <a:r>
                        <a:rPr lang="en-US" sz="2400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diniz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6316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Onlar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yaz</a:t>
                      </a:r>
                      <a:r>
                        <a:rPr lang="en-US" sz="2400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adılar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Onlar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</a:t>
                      </a:r>
                      <a:r>
                        <a:rPr lang="en-US" sz="2400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ediler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783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6780" y="223203"/>
            <a:ext cx="10393680" cy="136175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Вопросительная форма глагола в прошедшем времени</a:t>
            </a: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691640"/>
            <a:ext cx="11292840" cy="4328160"/>
          </a:xfrm>
        </p:spPr>
        <p:txBody>
          <a:bodyPr/>
          <a:lstStyle/>
          <a:p>
            <a:pPr lvl="0" algn="l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Вопросительная форма глагола в прошедшем времени образуется при помощи вопросительной частицы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lang="en-US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ставится после глагола в прошедшее времени и имеет четыре варианта по закону гармонии гласных.</a:t>
            </a:r>
          </a:p>
          <a:p>
            <a:pPr lvl="0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СНОВА ГЛАГ.+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US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+Л.Аф.2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b="1" baseline="30000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b="1" baseline="30000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443734"/>
              </p:ext>
            </p:extLst>
          </p:nvPr>
        </p:nvGraphicFramePr>
        <p:xfrm>
          <a:off x="906780" y="3855720"/>
          <a:ext cx="756666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0500"/>
                <a:gridCol w="3566160"/>
              </a:tblGrid>
              <a:tr h="341734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doktor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oldum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mu?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 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güldüm  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mü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493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doktor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oldun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mu?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güidün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2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mü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493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doktor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oldu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mu?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güldü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mü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493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doktor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olduk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mu?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güldük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mü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4936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doktor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oldunuz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mu?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güldünüz   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mü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4936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Onlar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doktor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oldular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mı?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güldüler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mi?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172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2080" y="299403"/>
            <a:ext cx="9144000" cy="145319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части речи в прошедшем времени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752600"/>
            <a:ext cx="11247120" cy="4724400"/>
          </a:xfrm>
        </p:spPr>
        <p:txBody>
          <a:bodyPr>
            <a:normAutofit/>
          </a:bodyPr>
          <a:lstStyle/>
          <a:p>
            <a:pPr algn="l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турецком языке в прошедшем времени употребляются не только 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глаголы,но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другие части речи.</a:t>
            </a:r>
          </a:p>
          <a:p>
            <a:pPr algn="l"/>
            <a:r>
              <a:rPr lang="ru-RU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в молодости была красивой-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Gençliğımde 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çok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gül</a:t>
            </a:r>
            <a:r>
              <a:rPr lang="en-US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того,аффикс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прошедшего времени можно прибавлять и к обстоятельству 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места,то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есть к слову в местном падеже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Dün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sinemaday</a:t>
            </a:r>
            <a:r>
              <a:rPr lang="en-US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dım</a:t>
            </a:r>
            <a:r>
              <a:rPr lang="ru-RU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-Вчера </a:t>
            </a: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был </a:t>
            </a:r>
            <a:r>
              <a:rPr lang="ru-RU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кино.</a:t>
            </a:r>
          </a:p>
          <a:p>
            <a:r>
              <a:rPr lang="ru-RU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слово+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(y)D</a:t>
            </a:r>
            <a:r>
              <a:rPr lang="en-US" sz="30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0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Л.Аф.2</a:t>
            </a:r>
          </a:p>
          <a:p>
            <a:pPr algn="l"/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Dün 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çok </a:t>
            </a:r>
            <a:r>
              <a:rPr lang="en-US" sz="3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yorgundum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-Вчера я был очень уставшим</a:t>
            </a:r>
            <a:endParaRPr lang="ru-RU" sz="3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380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322899"/>
            <a:ext cx="10515600" cy="85058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Отрицательная форма прошедшего времени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2057401"/>
            <a:ext cx="10463530" cy="3971290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 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Di+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Л.Аф.2</a:t>
            </a:r>
          </a:p>
          <a:p>
            <a:endParaRPr lang="en-US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önce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kadar</a:t>
            </a: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şişman</a:t>
            </a: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Раньше я не была такой толстой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Doktor  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endParaRPr lang="ru-RU" sz="4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2105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5880" y="162243"/>
            <a:ext cx="9144000" cy="159035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Будущее(категорическое)время глагола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2440" y="2011680"/>
            <a:ext cx="11308080" cy="4541520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Оно употребляется при обозначении</a:t>
            </a:r>
          </a:p>
          <a:p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действия,которое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будет совершено в будущем</a:t>
            </a: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большой долей вероятности(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ну,то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есть Вы уверены в том ,что вы куда-то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поедите,пойдете,что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-то сделаете и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будущим временем часто употребляются следующие слова и выражения</a:t>
            </a:r>
          </a:p>
          <a:p>
            <a:pPr algn="l"/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yarın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-завтра</a:t>
            </a:r>
          </a:p>
          <a:p>
            <a:pPr algn="l"/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gelecek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hafta,ay,yıl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.)-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будущий,в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будущем(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году,например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sonra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какой-то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срок,ну,например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yıl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sonra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-через два года.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9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7760" y="177483"/>
            <a:ext cx="9540240" cy="82835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Будущее время образуется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508760"/>
            <a:ext cx="11170920" cy="51054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Глаг.+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(y)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32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+Л.Аф.1ст.</a:t>
            </a:r>
          </a:p>
          <a:p>
            <a:pPr algn="l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основа глагола заканчивается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гласную,то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аффиксом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acak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ecek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появляется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прокладочная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согласная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516440"/>
              </p:ext>
            </p:extLst>
          </p:nvPr>
        </p:nvGraphicFramePr>
        <p:xfrm>
          <a:off x="736600" y="2087880"/>
          <a:ext cx="10129520" cy="324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2380"/>
                <a:gridCol w="2532380"/>
                <a:gridCol w="2532380"/>
                <a:gridCol w="2532380"/>
              </a:tblGrid>
              <a:tr h="502920"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almak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sevmek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okumak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64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alacağım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seveceğim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okuyacağım</a:t>
                      </a:r>
                    </a:p>
                  </a:txBody>
                  <a:tcPr/>
                </a:tc>
              </a:tr>
              <a:tr h="40664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alacaksın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seveceksin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okuyacasın</a:t>
                      </a:r>
                      <a:endParaRPr lang="en-US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64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alacak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sevecek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okuyacak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64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alacağız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seveceğiz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okuyacağız</a:t>
                      </a:r>
                      <a:endParaRPr lang="en-US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642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alacaksınız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sevecesiniz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okuyacaksınız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642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Onlar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alacaklar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sevecekler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okuyacaklar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84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68923"/>
            <a:ext cx="10622280" cy="133127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Отрицательная форма глагола в будущем времени</a:t>
            </a:r>
            <a:endParaRPr lang="ru-RU" sz="4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60120" y="1981200"/>
            <a:ext cx="10622280" cy="432816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Основа+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sz="32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+Л.Аф.1ст.</a:t>
            </a: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аффикс начинается на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гласную,между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ним и отрицательной частицей всегда должна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стоять “прокладочная”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у.</a:t>
            </a:r>
          </a:p>
          <a:p>
            <a:pPr algn="l"/>
            <a:endParaRPr lang="ru-RU" b="1" dirty="0"/>
          </a:p>
          <a:p>
            <a:pPr algn="l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009730"/>
              </p:ext>
            </p:extLst>
          </p:nvPr>
        </p:nvGraphicFramePr>
        <p:xfrm>
          <a:off x="960120" y="3474720"/>
          <a:ext cx="9403080" cy="3215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34360"/>
                <a:gridCol w="3134360"/>
                <a:gridCol w="3134360"/>
              </a:tblGrid>
              <a:tr h="450937"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almak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sevmek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0937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almayacağım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sevmeyeceğim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0937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almayacaksın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sevmeyeceksin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0937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almayacak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sevmeyecek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0937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almayacağız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sevmeyeceğiz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0937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almayacaksınız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sevmeyecesiniz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Onlar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almayacaklar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sevmeyecekler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628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45123"/>
            <a:ext cx="9144000" cy="139223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Вопросительная форма глагола в будущем времени</a:t>
            </a:r>
            <a:endParaRPr lang="ru-RU" sz="4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3420" y="1981200"/>
            <a:ext cx="10805160" cy="469392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Гл.+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32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mi</a:t>
            </a:r>
            <a:r>
              <a:rPr lang="en-US" sz="32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+(y)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Л.Аф.1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64638"/>
              </p:ext>
            </p:extLst>
          </p:nvPr>
        </p:nvGraphicFramePr>
        <p:xfrm>
          <a:off x="1051560" y="2788920"/>
          <a:ext cx="10447020" cy="3749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5880"/>
                <a:gridCol w="3154680"/>
                <a:gridCol w="2941320"/>
                <a:gridCol w="3025140"/>
              </a:tblGrid>
              <a:tr h="455822"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almak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sevmek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okumak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alacak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m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ıyım?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sevecek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miyim?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okuyacak  mıyım?</a:t>
                      </a:r>
                    </a:p>
                  </a:txBody>
                  <a:tcPr/>
                </a:tc>
              </a:tr>
              <a:tr h="45582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alacak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mısın?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sevecek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misin?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okuyacak   mısın?</a:t>
                      </a:r>
                      <a:endParaRPr lang="en-US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582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alacak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mı?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sevecek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mi?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okuyacak   mı?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582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alaca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mıy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ız?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sevecek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miy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iz? 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okuyacak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mıyız?</a:t>
                      </a:r>
                      <a:endParaRPr lang="en-US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20479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alacak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mısınız?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sevecek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misiniz?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okuyacak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mısınız?</a:t>
                      </a:r>
                    </a:p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5822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Onlar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alacaklar  mı?*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sevecekler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mi?*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okuyacaklar  mı?*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3271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6840" y="329883"/>
            <a:ext cx="10363200" cy="91979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части речи в будущем времени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5320" y="1539240"/>
            <a:ext cx="11323320" cy="484632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турецком языке (как в принципе и в русском) прилагательные6существительные и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др.части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речи,кроме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глагола в будущем времени можно употребить только вместе с глаголом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”-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olmak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буду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студентом.Все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будет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хорошо.Ты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станешь красивой девушкой.</a:t>
            </a:r>
          </a:p>
          <a:p>
            <a:pPr lvl="0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ol+acak+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Л.Аф.1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Bundan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sonar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şey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daha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iyi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olacak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тныне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все будет хорошо</a:t>
            </a: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-Я буду хорошим студентом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517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23203"/>
            <a:ext cx="9144000" cy="125507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Отрицательная форма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9640" y="1722120"/>
            <a:ext cx="10515600" cy="4587240"/>
          </a:xfrm>
        </p:spPr>
        <p:txBody>
          <a:bodyPr/>
          <a:lstStyle/>
          <a:p>
            <a:r>
              <a:rPr lang="ru-RU" sz="4800" dirty="0" smtClean="0"/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ol+ma+yacak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Л.Аф.1 ст. </a:t>
            </a:r>
            <a:endParaRPr lang="ru-RU" sz="4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Yarın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güneşli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olmayacak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-Завтра погода не будет солнечной</a:t>
            </a:r>
          </a:p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Yarın </a:t>
            </a:r>
            <a:r>
              <a:rPr lang="en-US" sz="4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gündüz</a:t>
            </a:r>
            <a:r>
              <a:rPr lang="en-US" sz="4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evde</a:t>
            </a:r>
            <a:r>
              <a:rPr 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olmayacağım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-Завтра днём меня дома не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138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3960" y="152401"/>
            <a:ext cx="9464040" cy="155447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Вопросительная и вопросительно-отрицательная формы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118360"/>
            <a:ext cx="10789920" cy="4312920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olacak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mı+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Л.Аф.1 ст. </a:t>
            </a:r>
          </a:p>
          <a:p>
            <a:pPr algn="l"/>
            <a:endParaRPr lang="ru-RU" dirty="0" smtClean="0"/>
          </a:p>
          <a:p>
            <a:pPr algn="l"/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Bugün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boş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zamanınız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olacak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mı?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-У вас будет сегодня свободное время?</a:t>
            </a:r>
          </a:p>
          <a:p>
            <a:pPr algn="l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ol+ma+yacak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mı+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</a:t>
            </a:r>
            <a:endParaRPr lang="en-US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Sence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ben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iyi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doktor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olmayacak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mıyım?-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По-твоему мне не стать хорошим врачом?</a:t>
            </a:r>
          </a:p>
          <a:p>
            <a:pPr algn="l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740859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844</Words>
  <Application>Microsoft Office PowerPoint</Application>
  <PresentationFormat>Широкоэкранный</PresentationFormat>
  <Paragraphs>196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Урок 4</vt:lpstr>
      <vt:lpstr>Прошедшее категорическое время глагола</vt:lpstr>
      <vt:lpstr>Аффиксы 2-й степени и прошедшего времени</vt:lpstr>
      <vt:lpstr>Отрицательная форма глагола в прошедшем времени</vt:lpstr>
      <vt:lpstr>Вопросительная форма глагола в прошедшем времени</vt:lpstr>
      <vt:lpstr>Другие части речи в прошедшем времени</vt:lpstr>
      <vt:lpstr>Отрицательная форма прошедшего времени</vt:lpstr>
      <vt:lpstr>Будущее(категорическое)время глагола</vt:lpstr>
      <vt:lpstr>Будущее время образуется</vt:lpstr>
      <vt:lpstr>Отрицательная форма глагола в будущем времени</vt:lpstr>
      <vt:lpstr>Вопросительная форма глагола в будущем времени</vt:lpstr>
      <vt:lpstr>Другие части речи в будущем времени</vt:lpstr>
      <vt:lpstr>Отрицательная форма</vt:lpstr>
      <vt:lpstr>Вопросительная и вопросительно-отрицательная формы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4</dc:title>
  <dc:creator>PC2019</dc:creator>
  <cp:lastModifiedBy>PC2019</cp:lastModifiedBy>
  <cp:revision>20</cp:revision>
  <dcterms:created xsi:type="dcterms:W3CDTF">2022-02-01T14:03:25Z</dcterms:created>
  <dcterms:modified xsi:type="dcterms:W3CDTF">2022-02-01T17:25:36Z</dcterms:modified>
</cp:coreProperties>
</file>